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9"/>
    <p:restoredTop sz="96327"/>
  </p:normalViewPr>
  <p:slideViewPr>
    <p:cSldViewPr snapToGrid="0">
      <p:cViewPr>
        <p:scale>
          <a:sx n="202" d="100"/>
          <a:sy n="202" d="100"/>
        </p:scale>
        <p:origin x="-2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B942-B625-84B2-9595-0DAA6C313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9FE64-2003-8580-7B21-1675EDA0E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A09DD-A036-1AB6-B4F7-5CC6CC57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93BC-A645-61CB-1F17-A526E0C4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723C-A4FE-5F21-BA78-D6B9B810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115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62FD-1877-4533-44DD-58EE584A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339CB-978A-AB0E-2969-5954951C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5E45-5993-5881-A595-D920D534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E6BF7-E7BE-87DD-C00F-8A1E6250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2708-891E-533C-A24E-90A0874B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27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91A90-67B5-65F4-8BB7-0C8C3D0B7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B3E5-6C0B-323C-7CCE-6E1FF3173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5A964-2E9F-7300-F535-7534D0AC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AE39-948A-925D-D01D-C00ECE4A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94C8-C11E-84F2-A4C1-9445FA4D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831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9D7B-C8A6-33B2-2A79-414B2ED9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CE307-C995-C7DF-ED70-9053306B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8B773-E09B-BB83-E1C4-C5895AD4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F16D-D256-3248-F569-9A3C90AC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4A9DD-7C8A-A9BF-D8FB-8BB11AB6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142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594-868A-9CE1-44FB-4E154025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2B8A8-53D8-31EB-235F-D877C9A2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A5C6-B182-A305-A4EA-13A931B7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4000-3662-34DF-7324-14D74C1B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9EF03-8864-1B92-0DA6-DA4DAE5D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852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050F-E34D-0F81-6B33-80EEFCA7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B2EE-7A2D-0052-B239-6F808E268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82E7F-4AA4-0003-078E-9A4CFCCF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CA467-98A6-F13E-4D3E-9E1DD086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B88DA-B08B-A766-4681-80E1F031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37C2-64E2-5A7A-6B45-0B790E0E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00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8DFC-E492-A2DA-0668-84208952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11EE4-8D7F-F7EC-9136-CCA8A4A9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CBF8F-FE6C-230A-D8ED-80A7B0F8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8AF74-BEBD-DC89-07D0-1ADFAB80A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A1F8B-B008-6FD1-3AFC-E54FD833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481E5-CFAB-7D46-5EC1-7B875335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30F52-0E8B-678D-AFB0-A70A9706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66B8C-B5FC-EBE4-FFF3-82F5A6B8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171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097D-2395-693C-AE50-4E262C91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EBF36-9ABB-38D5-D375-7FF53DFA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779FB-494D-4B28-F765-8D382773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55D27-4EB1-6BA0-A239-5318AD1B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60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D1FBC-2E24-E637-853F-FA47834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4DB36-07B4-0023-E355-900ADB69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42E67-E9A2-0A66-0B41-B9E1E226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47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0442-1495-87F2-74CE-5D6E390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9A63-F451-1E95-5603-E0D42BFF7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46BA9-CFE0-85A1-6ED5-DEA6F35C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5CBB-9155-82E7-CD06-CB82A8A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5D37-5906-1118-6879-19CB2400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BDBB2-7E5A-DD27-FEE2-2E8AE03A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467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DF44-E7BA-AE70-F084-98ED2FCD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46A37-A8BF-647C-FCA4-BED523D4D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D5E64-D90A-E5E7-20BB-B8B4AA90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A6D15-3C74-DD69-9242-7C8850B6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77B55-ED8B-2233-A46D-D8411769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6F79-CBD6-2894-87A2-824C7E36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730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1BAE5-DC24-683E-D902-CF92F368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4E998-B060-560D-B973-79D3EF80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C081-DDDB-EA4D-C0ED-95E63786A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C08C9-C3E5-7A4B-A804-788C1295140E}" type="datetimeFigureOut">
              <a:rPr lang="en-CH" smtClean="0"/>
              <a:t>08.02.2024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4A4F-BD9A-E620-0EF9-F202E7F9D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1435-8EBA-CD96-6CD7-C8EDE8522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348F-8A0A-4846-A734-5BF9FEC85F4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750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C498CD-5C76-F811-D5C3-AEDF2F42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Electrically affective hyper-redundant sensing for multi-modal sensing and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791A0-5C9A-CCB2-2F9E-68C22391D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32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D91ED596-FC6A-9119-FF7A-1791ACF52B9F}"/>
              </a:ext>
            </a:extLst>
          </p:cNvPr>
          <p:cNvSpPr/>
          <p:nvPr/>
        </p:nvSpPr>
        <p:spPr>
          <a:xfrm>
            <a:off x="945234" y="2125929"/>
            <a:ext cx="2382668" cy="15489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215C4-51DA-D305-337E-6599B031BF88}"/>
              </a:ext>
            </a:extLst>
          </p:cNvPr>
          <p:cNvSpPr txBox="1"/>
          <p:nvPr/>
        </p:nvSpPr>
        <p:spPr>
          <a:xfrm>
            <a:off x="663879" y="26304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Fig1A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77BC5-13CA-DF32-A8E6-B1DCC20D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192" y="1563624"/>
            <a:ext cx="2723311" cy="25821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BDAFA7-21F3-7DE9-7019-08065823BF7B}"/>
              </a:ext>
            </a:extLst>
          </p:cNvPr>
          <p:cNvSpPr/>
          <p:nvPr/>
        </p:nvSpPr>
        <p:spPr>
          <a:xfrm>
            <a:off x="4999847" y="160306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8A331E-593F-4EC5-DF45-8CE7A894FDAF}"/>
              </a:ext>
            </a:extLst>
          </p:cNvPr>
          <p:cNvSpPr/>
          <p:nvPr/>
        </p:nvSpPr>
        <p:spPr>
          <a:xfrm>
            <a:off x="5799898" y="1919775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7A4E7-3A5A-255B-B1A9-B27425AE3A1F}"/>
              </a:ext>
            </a:extLst>
          </p:cNvPr>
          <p:cNvSpPr/>
          <p:nvPr/>
        </p:nvSpPr>
        <p:spPr>
          <a:xfrm>
            <a:off x="3992483" y="2112283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F8EAE3-7E74-3135-E6A5-12CEB9EEBD80}"/>
              </a:ext>
            </a:extLst>
          </p:cNvPr>
          <p:cNvSpPr/>
          <p:nvPr/>
        </p:nvSpPr>
        <p:spPr>
          <a:xfrm>
            <a:off x="4154027" y="3722003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33CF05-7C74-2B1D-8E7F-16B37E52ADE3}"/>
              </a:ext>
            </a:extLst>
          </p:cNvPr>
          <p:cNvSpPr/>
          <p:nvPr/>
        </p:nvSpPr>
        <p:spPr>
          <a:xfrm>
            <a:off x="5794817" y="3722003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8B6F5-A2D2-EBC5-3D3F-2EA44CC3DB15}"/>
              </a:ext>
            </a:extLst>
          </p:cNvPr>
          <p:cNvSpPr/>
          <p:nvPr/>
        </p:nvSpPr>
        <p:spPr>
          <a:xfrm>
            <a:off x="5463543" y="1705555"/>
            <a:ext cx="86242" cy="87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6311A-66DB-80B7-7819-689B79B62110}"/>
              </a:ext>
            </a:extLst>
          </p:cNvPr>
          <p:cNvSpPr/>
          <p:nvPr/>
        </p:nvSpPr>
        <p:spPr>
          <a:xfrm>
            <a:off x="6109768" y="2375736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6E9352-FBDF-F0F7-3AF1-FF2E7FFD29EA}"/>
              </a:ext>
            </a:extLst>
          </p:cNvPr>
          <p:cNvSpPr/>
          <p:nvPr/>
        </p:nvSpPr>
        <p:spPr>
          <a:xfrm>
            <a:off x="6086399" y="3308425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47C511-BD9E-7721-BE0B-9B658F046EA8}"/>
              </a:ext>
            </a:extLst>
          </p:cNvPr>
          <p:cNvSpPr/>
          <p:nvPr/>
        </p:nvSpPr>
        <p:spPr>
          <a:xfrm>
            <a:off x="6199578" y="2813152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4E8B65-6B90-53D6-3B4D-5069D39E98DE}"/>
              </a:ext>
            </a:extLst>
          </p:cNvPr>
          <p:cNvSpPr/>
          <p:nvPr/>
        </p:nvSpPr>
        <p:spPr>
          <a:xfrm>
            <a:off x="5315949" y="3972513"/>
            <a:ext cx="86242" cy="872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BFE1D3-19C7-D1A4-9706-72DF7CD98CB1}"/>
              </a:ext>
            </a:extLst>
          </p:cNvPr>
          <p:cNvSpPr/>
          <p:nvPr/>
        </p:nvSpPr>
        <p:spPr>
          <a:xfrm>
            <a:off x="4470744" y="3950627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4FEC4E-7354-B8CA-1944-2CB0C7290620}"/>
              </a:ext>
            </a:extLst>
          </p:cNvPr>
          <p:cNvSpPr/>
          <p:nvPr/>
        </p:nvSpPr>
        <p:spPr>
          <a:xfrm>
            <a:off x="3887833" y="3393993"/>
            <a:ext cx="86242" cy="872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BC78DA-2494-E446-3876-A02527DA9622}"/>
              </a:ext>
            </a:extLst>
          </p:cNvPr>
          <p:cNvSpPr/>
          <p:nvPr/>
        </p:nvSpPr>
        <p:spPr>
          <a:xfrm>
            <a:off x="4416171" y="1720793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36A6FB-A03A-B61F-21C4-768494140A10}"/>
              </a:ext>
            </a:extLst>
          </p:cNvPr>
          <p:cNvSpPr/>
          <p:nvPr/>
        </p:nvSpPr>
        <p:spPr>
          <a:xfrm>
            <a:off x="5120368" y="404146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A54372-9363-AF75-1882-F78BA8552F31}"/>
              </a:ext>
            </a:extLst>
          </p:cNvPr>
          <p:cNvSpPr/>
          <p:nvPr/>
        </p:nvSpPr>
        <p:spPr>
          <a:xfrm>
            <a:off x="4703138" y="3997846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2E8AB4-A9C7-046D-5B39-42B5A901FF1A}"/>
              </a:ext>
            </a:extLst>
          </p:cNvPr>
          <p:cNvSpPr/>
          <p:nvPr/>
        </p:nvSpPr>
        <p:spPr>
          <a:xfrm>
            <a:off x="4292322" y="3839175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C20A08-CDCF-FD1E-56A2-B835CD3AAF1D}"/>
              </a:ext>
            </a:extLst>
          </p:cNvPr>
          <p:cNvSpPr/>
          <p:nvPr/>
        </p:nvSpPr>
        <p:spPr>
          <a:xfrm>
            <a:off x="4905476" y="4032899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27262F-05F0-7025-D340-1D9E09663FA9}"/>
              </a:ext>
            </a:extLst>
          </p:cNvPr>
          <p:cNvSpPr/>
          <p:nvPr/>
        </p:nvSpPr>
        <p:spPr>
          <a:xfrm>
            <a:off x="3738541" y="2889757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15927F-C41A-FDB9-98BD-F170606843D3}"/>
              </a:ext>
            </a:extLst>
          </p:cNvPr>
          <p:cNvSpPr/>
          <p:nvPr/>
        </p:nvSpPr>
        <p:spPr>
          <a:xfrm>
            <a:off x="4691599" y="1618311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86CD2E-0C8C-C3C0-8C0B-DCBED5EEE3F3}"/>
              </a:ext>
            </a:extLst>
          </p:cNvPr>
          <p:cNvSpPr/>
          <p:nvPr/>
        </p:nvSpPr>
        <p:spPr>
          <a:xfrm>
            <a:off x="4155880" y="188061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A0856B-8743-38B5-D010-220AB0459D5E}"/>
              </a:ext>
            </a:extLst>
          </p:cNvPr>
          <p:cNvSpPr/>
          <p:nvPr/>
        </p:nvSpPr>
        <p:spPr>
          <a:xfrm>
            <a:off x="3892737" y="225763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4FAE5A-1CEF-3862-C2EC-F6A2D9A2D2CC}"/>
              </a:ext>
            </a:extLst>
          </p:cNvPr>
          <p:cNvSpPr/>
          <p:nvPr/>
        </p:nvSpPr>
        <p:spPr>
          <a:xfrm>
            <a:off x="3765407" y="2658855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B2A171-F9DE-5B3C-F4D6-CAC338ACCE85}"/>
              </a:ext>
            </a:extLst>
          </p:cNvPr>
          <p:cNvSpPr/>
          <p:nvPr/>
        </p:nvSpPr>
        <p:spPr>
          <a:xfrm>
            <a:off x="5239504" y="1633549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C06176-B0AE-9165-5665-5449B74AC3BC}"/>
              </a:ext>
            </a:extLst>
          </p:cNvPr>
          <p:cNvSpPr/>
          <p:nvPr/>
        </p:nvSpPr>
        <p:spPr>
          <a:xfrm>
            <a:off x="5640893" y="1792799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162716-1B3B-6C2A-E2A4-3576791DC81F}"/>
              </a:ext>
            </a:extLst>
          </p:cNvPr>
          <p:cNvSpPr/>
          <p:nvPr/>
        </p:nvSpPr>
        <p:spPr>
          <a:xfrm>
            <a:off x="6000157" y="213666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FA69F-1B89-B5C3-38AA-F0C69B971101}"/>
              </a:ext>
            </a:extLst>
          </p:cNvPr>
          <p:cNvSpPr/>
          <p:nvPr/>
        </p:nvSpPr>
        <p:spPr>
          <a:xfrm>
            <a:off x="6180898" y="2568739"/>
            <a:ext cx="86242" cy="87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6346F8-4237-BCFC-324F-EA9FF84009E8}"/>
              </a:ext>
            </a:extLst>
          </p:cNvPr>
          <p:cNvSpPr/>
          <p:nvPr/>
        </p:nvSpPr>
        <p:spPr>
          <a:xfrm>
            <a:off x="6152889" y="3083446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8FF8CD-5140-1A2F-7BAA-2C183778D6B6}"/>
              </a:ext>
            </a:extLst>
          </p:cNvPr>
          <p:cNvSpPr/>
          <p:nvPr/>
        </p:nvSpPr>
        <p:spPr>
          <a:xfrm>
            <a:off x="5957036" y="356140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C7D54A-B050-F2BB-1BFC-1171EF903CD3}"/>
              </a:ext>
            </a:extLst>
          </p:cNvPr>
          <p:cNvSpPr/>
          <p:nvPr/>
        </p:nvSpPr>
        <p:spPr>
          <a:xfrm>
            <a:off x="5585071" y="3882797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D357B9-CF82-6B5D-3D40-5812A966E930}"/>
              </a:ext>
            </a:extLst>
          </p:cNvPr>
          <p:cNvSpPr/>
          <p:nvPr/>
        </p:nvSpPr>
        <p:spPr>
          <a:xfrm>
            <a:off x="3781662" y="3133426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0ACE74-537C-2BE9-CE1D-28C22B29E968}"/>
              </a:ext>
            </a:extLst>
          </p:cNvPr>
          <p:cNvSpPr/>
          <p:nvPr/>
        </p:nvSpPr>
        <p:spPr>
          <a:xfrm>
            <a:off x="3998282" y="3561408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04649-4347-E5A6-ADDB-33BE88B3BD8B}"/>
              </a:ext>
            </a:extLst>
          </p:cNvPr>
          <p:cNvSpPr txBox="1"/>
          <p:nvPr/>
        </p:nvSpPr>
        <p:spPr>
          <a:xfrm>
            <a:off x="4076938" y="2725574"/>
            <a:ext cx="194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b="1" dirty="0">
                <a:solidFill>
                  <a:schemeClr val="bg1"/>
                </a:solidFill>
              </a:rPr>
              <a:t>Generated Electric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6ABAC7-5F29-CB34-91DE-7B3249CB1295}"/>
              </a:ext>
            </a:extLst>
          </p:cNvPr>
          <p:cNvSpPr/>
          <p:nvPr/>
        </p:nvSpPr>
        <p:spPr>
          <a:xfrm>
            <a:off x="6534378" y="2419962"/>
            <a:ext cx="374904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4BE142-2BBB-6027-D438-3D5F936ACAA5}"/>
              </a:ext>
            </a:extLst>
          </p:cNvPr>
          <p:cNvSpPr txBox="1"/>
          <p:nvPr/>
        </p:nvSpPr>
        <p:spPr>
          <a:xfrm>
            <a:off x="6574816" y="2434484"/>
            <a:ext cx="29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8739B9-16B4-ECD5-1853-2FCDADEE0D8C}"/>
              </a:ext>
            </a:extLst>
          </p:cNvPr>
          <p:cNvCxnSpPr>
            <a:stCxn id="30" idx="6"/>
            <a:endCxn id="39" idx="2"/>
          </p:cNvCxnSpPr>
          <p:nvPr/>
        </p:nvCxnSpPr>
        <p:spPr>
          <a:xfrm flipV="1">
            <a:off x="6267140" y="2604628"/>
            <a:ext cx="267238" cy="77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743E185-89B8-B1F9-11F1-14289956348E}"/>
              </a:ext>
            </a:extLst>
          </p:cNvPr>
          <p:cNvCxnSpPr>
            <a:cxnSpLocks/>
            <a:stCxn id="9" idx="6"/>
            <a:endCxn id="40" idx="0"/>
          </p:cNvCxnSpPr>
          <p:nvPr/>
        </p:nvCxnSpPr>
        <p:spPr>
          <a:xfrm>
            <a:off x="5549785" y="1749177"/>
            <a:ext cx="1173464" cy="685307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5D6F1C-8FD4-EBE3-9544-B8EF15E46133}"/>
              </a:ext>
            </a:extLst>
          </p:cNvPr>
          <p:cNvSpPr txBox="1"/>
          <p:nvPr/>
        </p:nvSpPr>
        <p:spPr>
          <a:xfrm>
            <a:off x="6094120" y="1756660"/>
            <a:ext cx="683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>
                <a:solidFill>
                  <a:srgbClr val="FF0000"/>
                </a:solidFill>
              </a:rPr>
              <a:t>Current </a:t>
            </a:r>
          </a:p>
          <a:p>
            <a:r>
              <a:rPr lang="en-CH" sz="1100" dirty="0">
                <a:solidFill>
                  <a:srgbClr val="FF0000"/>
                </a:solidFill>
              </a:rPr>
              <a:t>Injection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2B509D-740D-6BA5-2E41-F4B9BB554BA0}"/>
              </a:ext>
            </a:extLst>
          </p:cNvPr>
          <p:cNvSpPr/>
          <p:nvPr/>
        </p:nvSpPr>
        <p:spPr>
          <a:xfrm>
            <a:off x="3792470" y="4473476"/>
            <a:ext cx="1757315" cy="5050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/>
              <a:t>Electrical Impedance Measurement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4FE4674-DC37-F52B-4C5E-6D53DC929002}"/>
              </a:ext>
            </a:extLst>
          </p:cNvPr>
          <p:cNvSpPr/>
          <p:nvPr/>
        </p:nvSpPr>
        <p:spPr>
          <a:xfrm rot="19928855">
            <a:off x="5012485" y="1431613"/>
            <a:ext cx="641046" cy="606633"/>
          </a:xfrm>
          <a:prstGeom prst="arc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9C962634-D578-A48D-5FC0-86A6E96E4C8F}"/>
              </a:ext>
            </a:extLst>
          </p:cNvPr>
          <p:cNvSpPr/>
          <p:nvPr/>
        </p:nvSpPr>
        <p:spPr>
          <a:xfrm rot="3618175">
            <a:off x="5811584" y="2588355"/>
            <a:ext cx="641046" cy="606633"/>
          </a:xfrm>
          <a:prstGeom prst="arc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13D-0EF7-C53F-8847-2C1101301365}"/>
              </a:ext>
            </a:extLst>
          </p:cNvPr>
          <p:cNvCxnSpPr>
            <a:cxnSpLocks/>
          </p:cNvCxnSpPr>
          <p:nvPr/>
        </p:nvCxnSpPr>
        <p:spPr>
          <a:xfrm flipH="1" flipV="1">
            <a:off x="3924843" y="3459557"/>
            <a:ext cx="6443" cy="101391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02E02D-28C6-2DFC-33B5-203451DBA2C5}"/>
              </a:ext>
            </a:extLst>
          </p:cNvPr>
          <p:cNvCxnSpPr>
            <a:cxnSpLocks/>
          </p:cNvCxnSpPr>
          <p:nvPr/>
        </p:nvCxnSpPr>
        <p:spPr>
          <a:xfrm flipH="1" flipV="1">
            <a:off x="5356226" y="4041468"/>
            <a:ext cx="2844" cy="43200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68EE0D15-7886-C34B-A557-825DC2064A17}"/>
              </a:ext>
            </a:extLst>
          </p:cNvPr>
          <p:cNvSpPr/>
          <p:nvPr/>
        </p:nvSpPr>
        <p:spPr>
          <a:xfrm rot="6511719">
            <a:off x="5186141" y="3571013"/>
            <a:ext cx="641046" cy="606633"/>
          </a:xfrm>
          <a:prstGeom prst="arc">
            <a:avLst/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8C8E778-4D8C-D0E5-8D3E-3BDD3F76494E}"/>
              </a:ext>
            </a:extLst>
          </p:cNvPr>
          <p:cNvSpPr/>
          <p:nvPr/>
        </p:nvSpPr>
        <p:spPr>
          <a:xfrm rot="12662376">
            <a:off x="3567310" y="2925536"/>
            <a:ext cx="641046" cy="606633"/>
          </a:xfrm>
          <a:prstGeom prst="arc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268375-E67F-14C9-11FF-A553FA53750D}"/>
              </a:ext>
            </a:extLst>
          </p:cNvPr>
          <p:cNvSpPr txBox="1"/>
          <p:nvPr/>
        </p:nvSpPr>
        <p:spPr>
          <a:xfrm>
            <a:off x="2656173" y="1445973"/>
            <a:ext cx="1067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32 Electrodes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354561-7418-7BD2-2A49-2864ECCF781F}"/>
              </a:ext>
            </a:extLst>
          </p:cNvPr>
          <p:cNvCxnSpPr>
            <a:cxnSpLocks/>
          </p:cNvCxnSpPr>
          <p:nvPr/>
        </p:nvCxnSpPr>
        <p:spPr>
          <a:xfrm>
            <a:off x="3673484" y="1563624"/>
            <a:ext cx="738004" cy="134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C089BD-908C-E5BC-7F0A-E1C209F0598E}"/>
              </a:ext>
            </a:extLst>
          </p:cNvPr>
          <p:cNvCxnSpPr>
            <a:cxnSpLocks/>
          </p:cNvCxnSpPr>
          <p:nvPr/>
        </p:nvCxnSpPr>
        <p:spPr>
          <a:xfrm>
            <a:off x="3575449" y="1652467"/>
            <a:ext cx="587420" cy="235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8870628-3E6B-43D8-0C43-FE4DC1E9C2DF}"/>
              </a:ext>
            </a:extLst>
          </p:cNvPr>
          <p:cNvSpPr txBox="1"/>
          <p:nvPr/>
        </p:nvSpPr>
        <p:spPr>
          <a:xfrm rot="7982432">
            <a:off x="3626201" y="17459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6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676F98-7AF1-CBA7-91D5-03E7E3722CCC}"/>
              </a:ext>
            </a:extLst>
          </p:cNvPr>
          <p:cNvSpPr txBox="1"/>
          <p:nvPr/>
        </p:nvSpPr>
        <p:spPr>
          <a:xfrm>
            <a:off x="6463230" y="2876910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>
                <a:solidFill>
                  <a:srgbClr val="FF0000"/>
                </a:solidFill>
              </a:rPr>
              <a:t>Current Injection Sweep</a:t>
            </a:r>
          </a:p>
          <a:p>
            <a:r>
              <a:rPr lang="en-CH" sz="1000" dirty="0">
                <a:solidFill>
                  <a:srgbClr val="FF0000"/>
                </a:solidFill>
              </a:rPr>
              <a:t>32 x 31 combinations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A69295-F013-FB0E-3AF3-483D2AD6B93F}"/>
              </a:ext>
            </a:extLst>
          </p:cNvPr>
          <p:cNvSpPr txBox="1"/>
          <p:nvPr/>
        </p:nvSpPr>
        <p:spPr>
          <a:xfrm>
            <a:off x="5578568" y="4085090"/>
            <a:ext cx="17424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sz="900" dirty="0">
                <a:solidFill>
                  <a:srgbClr val="FFC000"/>
                </a:solidFill>
              </a:rPr>
              <a:t>Impedance Measurement Sweep</a:t>
            </a:r>
          </a:p>
          <a:p>
            <a:r>
              <a:rPr lang="en-CH" sz="900" dirty="0">
                <a:solidFill>
                  <a:srgbClr val="FFC000"/>
                </a:solidFill>
              </a:rPr>
              <a:t>30 x 29 combinations</a:t>
            </a:r>
          </a:p>
        </p:txBody>
      </p:sp>
      <p:sp>
        <p:nvSpPr>
          <p:cNvPr id="74" name="Lightning Bolt 73">
            <a:extLst>
              <a:ext uri="{FF2B5EF4-FFF2-40B4-BE49-F238E27FC236}">
                <a16:creationId xmlns:a16="http://schemas.microsoft.com/office/drawing/2014/main" id="{B999A41D-6B06-29A6-29F8-256EC0AA829E}"/>
              </a:ext>
            </a:extLst>
          </p:cNvPr>
          <p:cNvSpPr/>
          <p:nvPr/>
        </p:nvSpPr>
        <p:spPr>
          <a:xfrm rot="689989">
            <a:off x="4310090" y="921532"/>
            <a:ext cx="502745" cy="1117558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8AFE2D-B644-E182-A234-E2BF215F4416}"/>
              </a:ext>
            </a:extLst>
          </p:cNvPr>
          <p:cNvSpPr txBox="1"/>
          <p:nvPr/>
        </p:nvSpPr>
        <p:spPr>
          <a:xfrm>
            <a:off x="4603607" y="846211"/>
            <a:ext cx="16065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 dirty="0">
                <a:solidFill>
                  <a:schemeClr val="accent1"/>
                </a:solidFill>
              </a:rPr>
              <a:t>External Stimuli</a:t>
            </a:r>
          </a:p>
          <a:p>
            <a:r>
              <a:rPr lang="en-CH" sz="1050" dirty="0">
                <a:solidFill>
                  <a:schemeClr val="accent1"/>
                </a:solidFill>
              </a:rPr>
              <a:t>Multi-modal Interactions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0FBA5-0FD2-005D-ACC2-E64814FDA939}"/>
              </a:ext>
            </a:extLst>
          </p:cNvPr>
          <p:cNvSpPr/>
          <p:nvPr/>
        </p:nvSpPr>
        <p:spPr>
          <a:xfrm>
            <a:off x="6664246" y="4497418"/>
            <a:ext cx="1911096" cy="457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Machine Learning</a:t>
            </a: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BAE69C7F-AAB9-42B3-60AB-89F9A8E4F702}"/>
              </a:ext>
            </a:extLst>
          </p:cNvPr>
          <p:cNvSpPr/>
          <p:nvPr/>
        </p:nvSpPr>
        <p:spPr>
          <a:xfrm>
            <a:off x="5604576" y="4511940"/>
            <a:ext cx="1014025" cy="4521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AC10B3-59A0-5D65-1047-4EA2E89CAB2D}"/>
              </a:ext>
            </a:extLst>
          </p:cNvPr>
          <p:cNvSpPr txBox="1"/>
          <p:nvPr/>
        </p:nvSpPr>
        <p:spPr>
          <a:xfrm>
            <a:off x="4965432" y="4976592"/>
            <a:ext cx="2365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863,040 channel data @ 10Hz</a:t>
            </a:r>
          </a:p>
          <a:p>
            <a:r>
              <a:rPr lang="en-CH" sz="1400" dirty="0"/>
              <a:t>(32 x 31 x 30 x 29)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A53CD83-B2DF-0223-AFD0-7B7D4C73B92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6210137" y="1061655"/>
            <a:ext cx="1858188" cy="3411821"/>
          </a:xfrm>
          <a:prstGeom prst="bentConnector2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7497418-B0BF-DD0F-5D33-647A998C287A}"/>
              </a:ext>
            </a:extLst>
          </p:cNvPr>
          <p:cNvSpPr txBox="1"/>
          <p:nvPr/>
        </p:nvSpPr>
        <p:spPr>
          <a:xfrm>
            <a:off x="6234476" y="820226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>
                <a:solidFill>
                  <a:schemeClr val="accent1"/>
                </a:solidFill>
              </a:rPr>
              <a:t>Ground Truth Data for Training</a:t>
            </a:r>
          </a:p>
        </p:txBody>
      </p:sp>
      <p:pic>
        <p:nvPicPr>
          <p:cNvPr id="84" name="Picture 83" descr="Diagram&#10;&#10;Description automatically generated">
            <a:extLst>
              <a:ext uri="{FF2B5EF4-FFF2-40B4-BE49-F238E27FC236}">
                <a16:creationId xmlns:a16="http://schemas.microsoft.com/office/drawing/2014/main" id="{BD2202B9-9AA9-052A-CD55-B325C78C9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/>
          <a:stretch/>
        </p:blipFill>
        <p:spPr>
          <a:xfrm>
            <a:off x="1181299" y="2472261"/>
            <a:ext cx="1962545" cy="10727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DD21D4F-9661-4CAA-0AD2-50734AF97154}"/>
              </a:ext>
            </a:extLst>
          </p:cNvPr>
          <p:cNvSpPr txBox="1"/>
          <p:nvPr/>
        </p:nvSpPr>
        <p:spPr>
          <a:xfrm>
            <a:off x="922683" y="2177817"/>
            <a:ext cx="2440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>
                <a:solidFill>
                  <a:schemeClr val="bg1"/>
                </a:solidFill>
              </a:rPr>
              <a:t>Electrically Conductive Sensing Membrane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A767EF82-7D61-0C0E-C7A4-94F4F744B48B}"/>
              </a:ext>
            </a:extLst>
          </p:cNvPr>
          <p:cNvSpPr/>
          <p:nvPr/>
        </p:nvSpPr>
        <p:spPr>
          <a:xfrm>
            <a:off x="3307193" y="2360277"/>
            <a:ext cx="1014025" cy="1605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A6ACFE-EB04-0226-37FA-77F7EB2D5EA4}"/>
              </a:ext>
            </a:extLst>
          </p:cNvPr>
          <p:cNvSpPr/>
          <p:nvPr/>
        </p:nvSpPr>
        <p:spPr>
          <a:xfrm>
            <a:off x="3811067" y="2437501"/>
            <a:ext cx="86242" cy="872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1E56FD-B7DC-A909-7586-4C03B8107A3B}"/>
              </a:ext>
            </a:extLst>
          </p:cNvPr>
          <p:cNvCxnSpPr>
            <a:cxnSpLocks/>
          </p:cNvCxnSpPr>
          <p:nvPr/>
        </p:nvCxnSpPr>
        <p:spPr>
          <a:xfrm>
            <a:off x="3482121" y="1720461"/>
            <a:ext cx="266117" cy="926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Arrow 87">
            <a:extLst>
              <a:ext uri="{FF2B5EF4-FFF2-40B4-BE49-F238E27FC236}">
                <a16:creationId xmlns:a16="http://schemas.microsoft.com/office/drawing/2014/main" id="{AC36E039-5246-5A33-4FD4-AD082E19F5DA}"/>
              </a:ext>
            </a:extLst>
          </p:cNvPr>
          <p:cNvSpPr/>
          <p:nvPr/>
        </p:nvSpPr>
        <p:spPr>
          <a:xfrm>
            <a:off x="8584598" y="4644561"/>
            <a:ext cx="237785" cy="1605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A256EB-A933-DB32-49BD-D09524ACB52B}"/>
              </a:ext>
            </a:extLst>
          </p:cNvPr>
          <p:cNvSpPr txBox="1"/>
          <p:nvPr/>
        </p:nvSpPr>
        <p:spPr>
          <a:xfrm>
            <a:off x="8808668" y="4507733"/>
            <a:ext cx="928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Classification</a:t>
            </a:r>
          </a:p>
          <a:p>
            <a:r>
              <a:rPr lang="en-CH" sz="11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715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DB12F-84CC-D6FD-F11B-E53EA0340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474" r="62416"/>
          <a:stretch/>
        </p:blipFill>
        <p:spPr>
          <a:xfrm rot="5400000">
            <a:off x="2180886" y="187766"/>
            <a:ext cx="1219910" cy="3525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85872-5450-4397-7187-C287AF37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25" y="2974837"/>
            <a:ext cx="3525213" cy="2751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13DD6-0EB2-5979-1C37-000BDD59B4C6}"/>
              </a:ext>
            </a:extLst>
          </p:cNvPr>
          <p:cNvSpPr txBox="1"/>
          <p:nvPr/>
        </p:nvSpPr>
        <p:spPr>
          <a:xfrm>
            <a:off x="327923" y="44774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Fig1B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F354E-E870-A014-5588-6DF788AAC1EC}"/>
              </a:ext>
            </a:extLst>
          </p:cNvPr>
          <p:cNvSpPr txBox="1"/>
          <p:nvPr/>
        </p:nvSpPr>
        <p:spPr>
          <a:xfrm>
            <a:off x="972225" y="971085"/>
            <a:ext cx="107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EIT 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72F3A2-56F6-AB8D-F365-73497BD65D29}"/>
              </a:ext>
            </a:extLst>
          </p:cNvPr>
          <p:cNvSpPr txBox="1"/>
          <p:nvPr/>
        </p:nvSpPr>
        <p:spPr>
          <a:xfrm>
            <a:off x="876563" y="2608136"/>
            <a:ext cx="20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47326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plastic hand on a black surface&#10;&#10;Description automatically generated">
            <a:extLst>
              <a:ext uri="{FF2B5EF4-FFF2-40B4-BE49-F238E27FC236}">
                <a16:creationId xmlns:a16="http://schemas.microsoft.com/office/drawing/2014/main" id="{97BC8459-1612-9EC3-3038-91A701C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57" y="3615167"/>
            <a:ext cx="2625517" cy="2864946"/>
          </a:xfrm>
          <a:prstGeom prst="rect">
            <a:avLst/>
          </a:prstGeom>
        </p:spPr>
      </p:pic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121CBCA7-46AF-6085-F48A-E61E4710C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" t="37412" r="62957" b="1757"/>
          <a:stretch/>
        </p:blipFill>
        <p:spPr>
          <a:xfrm>
            <a:off x="6035948" y="873719"/>
            <a:ext cx="2932442" cy="2352765"/>
          </a:xfrm>
          <a:prstGeom prst="rect">
            <a:avLst/>
          </a:prstGeom>
        </p:spPr>
      </p:pic>
      <p:pic>
        <p:nvPicPr>
          <p:cNvPr id="4" name="Picture 3" descr="A black rectangular object with a wooden object on it&#10;&#10;Description automatically generated with medium confidence">
            <a:extLst>
              <a:ext uri="{FF2B5EF4-FFF2-40B4-BE49-F238E27FC236}">
                <a16:creationId xmlns:a16="http://schemas.microsoft.com/office/drawing/2014/main" id="{A67DA098-9772-AC10-32E9-D887AF620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35"/>
          <a:stretch/>
        </p:blipFill>
        <p:spPr>
          <a:xfrm>
            <a:off x="2833154" y="1155855"/>
            <a:ext cx="2685871" cy="18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61D87C-E6F0-B3C7-7EF3-1859BAABBC09}"/>
              </a:ext>
            </a:extLst>
          </p:cNvPr>
          <p:cNvSpPr/>
          <p:nvPr/>
        </p:nvSpPr>
        <p:spPr>
          <a:xfrm>
            <a:off x="2977197" y="871440"/>
            <a:ext cx="2603319" cy="4326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75965-65FE-A42B-5938-8FBFE061316B}"/>
              </a:ext>
            </a:extLst>
          </p:cNvPr>
          <p:cNvSpPr txBox="1"/>
          <p:nvPr/>
        </p:nvSpPr>
        <p:spPr>
          <a:xfrm>
            <a:off x="513567" y="3632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FBDEF-D0D9-D715-D00C-0C48CCAD8B0A}"/>
              </a:ext>
            </a:extLst>
          </p:cNvPr>
          <p:cNvSpPr txBox="1"/>
          <p:nvPr/>
        </p:nvSpPr>
        <p:spPr>
          <a:xfrm>
            <a:off x="8498263" y="1352503"/>
            <a:ext cx="129901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H" dirty="0"/>
              <a:t>Embodied </a:t>
            </a:r>
          </a:p>
          <a:p>
            <a:r>
              <a:rPr lang="en-CH" dirty="0"/>
              <a:t>Interactions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26CFD-00F0-78EA-FDF5-62BB594AAB44}"/>
              </a:ext>
            </a:extLst>
          </p:cNvPr>
          <p:cNvSpPr txBox="1"/>
          <p:nvPr/>
        </p:nvSpPr>
        <p:spPr>
          <a:xfrm>
            <a:off x="3681649" y="871440"/>
            <a:ext cx="124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Electrically </a:t>
            </a:r>
          </a:p>
          <a:p>
            <a:r>
              <a:rPr lang="en-CH" dirty="0"/>
              <a:t>Affective</a:t>
            </a:r>
          </a:p>
          <a:p>
            <a:r>
              <a:rPr lang="en-CH" dirty="0"/>
              <a:t>Sensing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109DB-3B5D-3884-9522-70C6BD525112}"/>
              </a:ext>
            </a:extLst>
          </p:cNvPr>
          <p:cNvSpPr txBox="1"/>
          <p:nvPr/>
        </p:nvSpPr>
        <p:spPr>
          <a:xfrm>
            <a:off x="7194626" y="2156314"/>
            <a:ext cx="1242328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Electrically </a:t>
            </a:r>
          </a:p>
          <a:p>
            <a:r>
              <a:rPr lang="en-CH" dirty="0"/>
              <a:t>Conductive</a:t>
            </a:r>
          </a:p>
          <a:p>
            <a:r>
              <a:rPr lang="en-CH" dirty="0"/>
              <a:t>Functional</a:t>
            </a:r>
          </a:p>
          <a:p>
            <a:r>
              <a:rPr lang="en-CH" dirty="0"/>
              <a:t>Materials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F219B-9826-D1C5-F988-206B2DEE1EC1}"/>
              </a:ext>
            </a:extLst>
          </p:cNvPr>
          <p:cNvSpPr txBox="1"/>
          <p:nvPr/>
        </p:nvSpPr>
        <p:spPr>
          <a:xfrm>
            <a:off x="9766687" y="2433314"/>
            <a:ext cx="952312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External</a:t>
            </a:r>
          </a:p>
          <a:p>
            <a:r>
              <a:rPr lang="en-CH" dirty="0"/>
              <a:t>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8C1F7-FC87-B381-5DFC-11706EA31DB3}"/>
              </a:ext>
            </a:extLst>
          </p:cNvPr>
          <p:cNvSpPr txBox="1"/>
          <p:nvPr/>
        </p:nvSpPr>
        <p:spPr>
          <a:xfrm>
            <a:off x="3686339" y="2009139"/>
            <a:ext cx="10054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Current</a:t>
            </a:r>
          </a:p>
          <a:p>
            <a:r>
              <a:rPr lang="en-CH" dirty="0"/>
              <a:t>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5C3BE-BAFB-263D-34D0-FD36C9F9D360}"/>
              </a:ext>
            </a:extLst>
          </p:cNvPr>
          <p:cNvSpPr txBox="1"/>
          <p:nvPr/>
        </p:nvSpPr>
        <p:spPr>
          <a:xfrm>
            <a:off x="3656404" y="2806961"/>
            <a:ext cx="107542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Electrode</a:t>
            </a:r>
          </a:p>
          <a:p>
            <a:r>
              <a:rPr lang="en-CH" dirty="0"/>
              <a:t>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6DC79-AF6C-ADAA-8673-209CBC96CB00}"/>
              </a:ext>
            </a:extLst>
          </p:cNvPr>
          <p:cNvSpPr txBox="1"/>
          <p:nvPr/>
        </p:nvSpPr>
        <p:spPr>
          <a:xfrm>
            <a:off x="9302130" y="3453167"/>
            <a:ext cx="124059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H" dirty="0"/>
              <a:t>Electrical</a:t>
            </a:r>
          </a:p>
          <a:p>
            <a:r>
              <a:rPr lang="en-CH" dirty="0"/>
              <a:t>Field</a:t>
            </a:r>
          </a:p>
          <a:p>
            <a:r>
              <a:rPr lang="en-CH" dirty="0"/>
              <a:t>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0C5BA-EB2E-9FEF-A90B-A8C1D2A910EF}"/>
              </a:ext>
            </a:extLst>
          </p:cNvPr>
          <p:cNvSpPr txBox="1"/>
          <p:nvPr/>
        </p:nvSpPr>
        <p:spPr>
          <a:xfrm>
            <a:off x="6416101" y="4005659"/>
            <a:ext cx="15570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H" dirty="0"/>
              <a:t>Machine</a:t>
            </a:r>
          </a:p>
          <a:p>
            <a:r>
              <a:rPr lang="en-CH" dirty="0"/>
              <a:t>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041B9-406C-5294-0FD1-2FC4C29E3C9B}"/>
              </a:ext>
            </a:extLst>
          </p:cNvPr>
          <p:cNvSpPr txBox="1"/>
          <p:nvPr/>
        </p:nvSpPr>
        <p:spPr>
          <a:xfrm>
            <a:off x="6322336" y="5312835"/>
            <a:ext cx="174458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Ground Truth</a:t>
            </a:r>
          </a:p>
          <a:p>
            <a:r>
              <a:rPr lang="en-CH" dirty="0"/>
              <a:t>Training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6F64B-F894-A0A1-7BE7-21C406C949C5}"/>
              </a:ext>
            </a:extLst>
          </p:cNvPr>
          <p:cNvSpPr txBox="1"/>
          <p:nvPr/>
        </p:nvSpPr>
        <p:spPr>
          <a:xfrm>
            <a:off x="3661286" y="4025478"/>
            <a:ext cx="1461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EIT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BE053-CD27-9567-045D-F5119E2B677D}"/>
              </a:ext>
            </a:extLst>
          </p:cNvPr>
          <p:cNvSpPr txBox="1"/>
          <p:nvPr/>
        </p:nvSpPr>
        <p:spPr>
          <a:xfrm>
            <a:off x="5899296" y="1090991"/>
            <a:ext cx="1492781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Robot Motion</a:t>
            </a:r>
          </a:p>
          <a:p>
            <a:r>
              <a:rPr lang="en-CH" dirty="0"/>
              <a:t>Control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7755C4C4-AB5B-F22E-E1D7-8AA1D5F73579}"/>
              </a:ext>
            </a:extLst>
          </p:cNvPr>
          <p:cNvSpPr/>
          <p:nvPr/>
        </p:nvSpPr>
        <p:spPr>
          <a:xfrm rot="5400000">
            <a:off x="8899003" y="2245823"/>
            <a:ext cx="405635" cy="102544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38C18-3E92-D3F0-FD9F-AB45AD7A8D8B}"/>
              </a:ext>
            </a:extLst>
          </p:cNvPr>
          <p:cNvSpPr txBox="1"/>
          <p:nvPr/>
        </p:nvSpPr>
        <p:spPr>
          <a:xfrm>
            <a:off x="8030212" y="460305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Sensing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98C3FA66-BF43-660D-D69C-8EE265A18CD1}"/>
              </a:ext>
            </a:extLst>
          </p:cNvPr>
          <p:cNvSpPr/>
          <p:nvPr/>
        </p:nvSpPr>
        <p:spPr>
          <a:xfrm rot="10800000">
            <a:off x="7923316" y="3417601"/>
            <a:ext cx="1373261" cy="121575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E62B76A-2448-DC50-3E9C-C396B4870CCD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rot="5400000">
            <a:off x="7942058" y="5097241"/>
            <a:ext cx="663619" cy="413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69C82E-F2AB-8EBD-41C1-F98F65CF3048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7194626" y="4651990"/>
            <a:ext cx="0" cy="6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EBCF45-93CE-4CB8-CD80-92F9A671D692}"/>
              </a:ext>
            </a:extLst>
          </p:cNvPr>
          <p:cNvCxnSpPr/>
          <p:nvPr/>
        </p:nvCxnSpPr>
        <p:spPr>
          <a:xfrm>
            <a:off x="4772416" y="2394593"/>
            <a:ext cx="24166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81E9CF-E143-801E-1152-E0FBA29B3693}"/>
              </a:ext>
            </a:extLst>
          </p:cNvPr>
          <p:cNvCxnSpPr/>
          <p:nvPr/>
        </p:nvCxnSpPr>
        <p:spPr>
          <a:xfrm>
            <a:off x="4731827" y="3079645"/>
            <a:ext cx="24166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EA5836D-91AF-39E6-2667-95EF486AB09D}"/>
              </a:ext>
            </a:extLst>
          </p:cNvPr>
          <p:cNvCxnSpPr>
            <a:stCxn id="14" idx="1"/>
            <a:endCxn id="9" idx="1"/>
          </p:cNvCxnSpPr>
          <p:nvPr/>
        </p:nvCxnSpPr>
        <p:spPr>
          <a:xfrm rot="10800000" flipH="1">
            <a:off x="3661285" y="2332306"/>
            <a:ext cx="25053" cy="1877839"/>
          </a:xfrm>
          <a:prstGeom prst="bentConnector3">
            <a:avLst>
              <a:gd name="adj1" fmla="val -91246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14889AC-0ED6-A42F-11F9-CF9BEFBC30B8}"/>
              </a:ext>
            </a:extLst>
          </p:cNvPr>
          <p:cNvCxnSpPr>
            <a:cxnSpLocks/>
            <a:stCxn id="14" idx="1"/>
            <a:endCxn id="10" idx="1"/>
          </p:cNvCxnSpPr>
          <p:nvPr/>
        </p:nvCxnSpPr>
        <p:spPr>
          <a:xfrm rot="10800000">
            <a:off x="3656404" y="3130128"/>
            <a:ext cx="4882" cy="1080017"/>
          </a:xfrm>
          <a:prstGeom prst="bentConnector3">
            <a:avLst>
              <a:gd name="adj1" fmla="val 47825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39C78A-A791-151F-9DA8-74F9F8A2ACB0}"/>
              </a:ext>
            </a:extLst>
          </p:cNvPr>
          <p:cNvCxnSpPr>
            <a:cxnSpLocks/>
          </p:cNvCxnSpPr>
          <p:nvPr/>
        </p:nvCxnSpPr>
        <p:spPr>
          <a:xfrm flipH="1">
            <a:off x="5122520" y="4328824"/>
            <a:ext cx="12935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3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75965-65FE-A42B-5938-8FBFE061316B}"/>
              </a:ext>
            </a:extLst>
          </p:cNvPr>
          <p:cNvSpPr txBox="1"/>
          <p:nvPr/>
        </p:nvSpPr>
        <p:spPr>
          <a:xfrm>
            <a:off x="513567" y="3632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109DB-3B5D-3884-9522-70C6BD525112}"/>
              </a:ext>
            </a:extLst>
          </p:cNvPr>
          <p:cNvSpPr txBox="1"/>
          <p:nvPr/>
        </p:nvSpPr>
        <p:spPr>
          <a:xfrm>
            <a:off x="3672320" y="2100827"/>
            <a:ext cx="3901464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H" dirty="0"/>
          </a:p>
          <a:p>
            <a:pPr algn="ctr"/>
            <a:r>
              <a:rPr lang="en-CH" dirty="0"/>
              <a:t>Electrically </a:t>
            </a:r>
          </a:p>
          <a:p>
            <a:pPr algn="ctr"/>
            <a:r>
              <a:rPr lang="en-CH" dirty="0"/>
              <a:t>Conductive</a:t>
            </a:r>
          </a:p>
          <a:p>
            <a:pPr algn="ctr"/>
            <a:r>
              <a:rPr lang="en-CH" dirty="0"/>
              <a:t>Functional</a:t>
            </a:r>
          </a:p>
          <a:p>
            <a:pPr algn="ctr"/>
            <a:r>
              <a:rPr lang="en-CH" dirty="0"/>
              <a:t>Materials</a:t>
            </a:r>
          </a:p>
          <a:p>
            <a:pPr algn="ctr"/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8C1F7-FC87-B381-5DFC-11706EA31DB3}"/>
              </a:ext>
            </a:extLst>
          </p:cNvPr>
          <p:cNvSpPr txBox="1"/>
          <p:nvPr/>
        </p:nvSpPr>
        <p:spPr>
          <a:xfrm>
            <a:off x="1945124" y="2694345"/>
            <a:ext cx="10054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Current</a:t>
            </a:r>
          </a:p>
          <a:p>
            <a:r>
              <a:rPr lang="en-CH" dirty="0"/>
              <a:t>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5C3BE-BAFB-263D-34D0-FD36C9F9D360}"/>
              </a:ext>
            </a:extLst>
          </p:cNvPr>
          <p:cNvSpPr txBox="1"/>
          <p:nvPr/>
        </p:nvSpPr>
        <p:spPr>
          <a:xfrm>
            <a:off x="3672320" y="4380455"/>
            <a:ext cx="39014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Electrodes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6A33A3E-F883-5FD8-A0BB-3E92EEA2550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89497" y="2977990"/>
            <a:ext cx="6828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E87AC6-BBA1-1D1C-ABE8-66539330E11C}"/>
              </a:ext>
            </a:extLst>
          </p:cNvPr>
          <p:cNvCxnSpPr>
            <a:cxnSpLocks/>
          </p:cNvCxnSpPr>
          <p:nvPr/>
        </p:nvCxnSpPr>
        <p:spPr>
          <a:xfrm>
            <a:off x="50134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1833FE-2AD6-A4D8-9767-BB3BE34AD2D7}"/>
              </a:ext>
            </a:extLst>
          </p:cNvPr>
          <p:cNvCxnSpPr>
            <a:cxnSpLocks/>
          </p:cNvCxnSpPr>
          <p:nvPr/>
        </p:nvCxnSpPr>
        <p:spPr>
          <a:xfrm>
            <a:off x="51658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342E9-8FBE-2462-9AFA-69C2D65433D9}"/>
              </a:ext>
            </a:extLst>
          </p:cNvPr>
          <p:cNvCxnSpPr>
            <a:cxnSpLocks/>
          </p:cNvCxnSpPr>
          <p:nvPr/>
        </p:nvCxnSpPr>
        <p:spPr>
          <a:xfrm>
            <a:off x="53182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38F538-A907-E7D5-3D63-015574A45ECF}"/>
              </a:ext>
            </a:extLst>
          </p:cNvPr>
          <p:cNvCxnSpPr>
            <a:cxnSpLocks/>
          </p:cNvCxnSpPr>
          <p:nvPr/>
        </p:nvCxnSpPr>
        <p:spPr>
          <a:xfrm>
            <a:off x="54706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066238-D38B-42E5-3BEA-BA60EE5D6426}"/>
              </a:ext>
            </a:extLst>
          </p:cNvPr>
          <p:cNvCxnSpPr>
            <a:cxnSpLocks/>
          </p:cNvCxnSpPr>
          <p:nvPr/>
        </p:nvCxnSpPr>
        <p:spPr>
          <a:xfrm>
            <a:off x="56230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CFF2EE-7CC7-F610-0020-CE9CFDB2C6F2}"/>
              </a:ext>
            </a:extLst>
          </p:cNvPr>
          <p:cNvCxnSpPr>
            <a:cxnSpLocks/>
          </p:cNvCxnSpPr>
          <p:nvPr/>
        </p:nvCxnSpPr>
        <p:spPr>
          <a:xfrm>
            <a:off x="57754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704583-5CDA-DEA4-B5FF-6826B5B71809}"/>
              </a:ext>
            </a:extLst>
          </p:cNvPr>
          <p:cNvCxnSpPr>
            <a:cxnSpLocks/>
          </p:cNvCxnSpPr>
          <p:nvPr/>
        </p:nvCxnSpPr>
        <p:spPr>
          <a:xfrm>
            <a:off x="59278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30FDF5-5B08-FE19-A8E9-3EBE5903A6EA}"/>
              </a:ext>
            </a:extLst>
          </p:cNvPr>
          <p:cNvCxnSpPr>
            <a:cxnSpLocks/>
          </p:cNvCxnSpPr>
          <p:nvPr/>
        </p:nvCxnSpPr>
        <p:spPr>
          <a:xfrm>
            <a:off x="6080252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BFE40E-4CE9-0030-CA4E-8B4FE595BB5D}"/>
              </a:ext>
            </a:extLst>
          </p:cNvPr>
          <p:cNvCxnSpPr>
            <a:cxnSpLocks/>
          </p:cNvCxnSpPr>
          <p:nvPr/>
        </p:nvCxnSpPr>
        <p:spPr>
          <a:xfrm>
            <a:off x="6232587" y="3855799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83FAB-54BD-CBE2-5191-D61D76FF3289}"/>
              </a:ext>
            </a:extLst>
          </p:cNvPr>
          <p:cNvSpPr txBox="1"/>
          <p:nvPr/>
        </p:nvSpPr>
        <p:spPr>
          <a:xfrm>
            <a:off x="4516926" y="5263093"/>
            <a:ext cx="22874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Electrode Selection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65B45-EDCD-3908-098C-0447A034F64C}"/>
              </a:ext>
            </a:extLst>
          </p:cNvPr>
          <p:cNvSpPr txBox="1"/>
          <p:nvPr/>
        </p:nvSpPr>
        <p:spPr>
          <a:xfrm>
            <a:off x="8094389" y="5124593"/>
            <a:ext cx="15570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Machine</a:t>
            </a:r>
          </a:p>
          <a:p>
            <a:pPr algn="ctr"/>
            <a:r>
              <a:rPr lang="en-CH" dirty="0"/>
              <a:t>Learning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D79FE5-F539-F16A-9307-5C2AD2312182}"/>
              </a:ext>
            </a:extLst>
          </p:cNvPr>
          <p:cNvCxnSpPr>
            <a:cxnSpLocks/>
          </p:cNvCxnSpPr>
          <p:nvPr/>
        </p:nvCxnSpPr>
        <p:spPr>
          <a:xfrm>
            <a:off x="5658479" y="4734707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0F2F25-EC1C-3F9E-C7A1-031871A24AF2}"/>
              </a:ext>
            </a:extLst>
          </p:cNvPr>
          <p:cNvSpPr txBox="1"/>
          <p:nvPr/>
        </p:nvSpPr>
        <p:spPr>
          <a:xfrm>
            <a:off x="8011966" y="2073115"/>
            <a:ext cx="2048959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Multi-modal Stimuli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1572DE-059D-EAE7-DD43-07B65F0F0747}"/>
              </a:ext>
            </a:extLst>
          </p:cNvPr>
          <p:cNvSpPr txBox="1"/>
          <p:nvPr/>
        </p:nvSpPr>
        <p:spPr>
          <a:xfrm>
            <a:off x="8011967" y="2593170"/>
            <a:ext cx="2048959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Multi-modal Stimuli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283F89-D286-597A-53DB-A0E662471897}"/>
              </a:ext>
            </a:extLst>
          </p:cNvPr>
          <p:cNvSpPr txBox="1"/>
          <p:nvPr/>
        </p:nvSpPr>
        <p:spPr>
          <a:xfrm>
            <a:off x="8011967" y="3423191"/>
            <a:ext cx="2048959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Multi-modal Stimuli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08CF8-6E8D-D4DC-B6DA-2B7A453AB772}"/>
              </a:ext>
            </a:extLst>
          </p:cNvPr>
          <p:cNvCxnSpPr>
            <a:cxnSpLocks/>
          </p:cNvCxnSpPr>
          <p:nvPr/>
        </p:nvCxnSpPr>
        <p:spPr>
          <a:xfrm flipH="1">
            <a:off x="7573784" y="2270307"/>
            <a:ext cx="438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CDE4A3-A164-2492-A42E-D06019E7ECE2}"/>
              </a:ext>
            </a:extLst>
          </p:cNvPr>
          <p:cNvCxnSpPr>
            <a:cxnSpLocks/>
          </p:cNvCxnSpPr>
          <p:nvPr/>
        </p:nvCxnSpPr>
        <p:spPr>
          <a:xfrm flipH="1">
            <a:off x="7563346" y="2785961"/>
            <a:ext cx="438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FB52E8-BB48-EDAD-6673-EBD8FBE25DCF}"/>
              </a:ext>
            </a:extLst>
          </p:cNvPr>
          <p:cNvCxnSpPr>
            <a:cxnSpLocks/>
          </p:cNvCxnSpPr>
          <p:nvPr/>
        </p:nvCxnSpPr>
        <p:spPr>
          <a:xfrm flipH="1">
            <a:off x="7588398" y="3612677"/>
            <a:ext cx="438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387FAA-3A0A-1F8F-25BD-4F79DC302FC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6804333" y="5447759"/>
            <a:ext cx="1290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9FFC1C-0B9D-D3D6-2B7C-C83649247838}"/>
              </a:ext>
            </a:extLst>
          </p:cNvPr>
          <p:cNvCxnSpPr>
            <a:cxnSpLocks/>
          </p:cNvCxnSpPr>
          <p:nvPr/>
        </p:nvCxnSpPr>
        <p:spPr>
          <a:xfrm>
            <a:off x="9651439" y="5447758"/>
            <a:ext cx="720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D3FACEA-7515-4697-926E-967B428F34EF}"/>
              </a:ext>
            </a:extLst>
          </p:cNvPr>
          <p:cNvSpPr txBox="1"/>
          <p:nvPr/>
        </p:nvSpPr>
        <p:spPr>
          <a:xfrm>
            <a:off x="10381796" y="5263093"/>
            <a:ext cx="1557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Classification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2D8C9A-50FC-F05F-E1C4-5039C6799C4E}"/>
              </a:ext>
            </a:extLst>
          </p:cNvPr>
          <p:cNvCxnSpPr>
            <a:cxnSpLocks/>
          </p:cNvCxnSpPr>
          <p:nvPr/>
        </p:nvCxnSpPr>
        <p:spPr>
          <a:xfrm>
            <a:off x="8884242" y="4309762"/>
            <a:ext cx="0" cy="51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80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122</Words>
  <Application>Microsoft Macintosh PowerPoint</Application>
  <PresentationFormat>Widescreen</PresentationFormat>
  <Paragraphs>68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Electrically affective hyper-redundant sensing for multi-modal sensing and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Electrically affective hyper-redundant sensing for multi-modal sensing and learning</dc:title>
  <dc:creator>Fumiya Iida</dc:creator>
  <cp:lastModifiedBy>Fumiya Iida</cp:lastModifiedBy>
  <cp:revision>10</cp:revision>
  <dcterms:created xsi:type="dcterms:W3CDTF">2024-02-02T21:54:17Z</dcterms:created>
  <dcterms:modified xsi:type="dcterms:W3CDTF">2024-02-09T12:45:59Z</dcterms:modified>
</cp:coreProperties>
</file>